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305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3" r:id="rId14"/>
    <p:sldId id="307" r:id="rId15"/>
    <p:sldId id="285" r:id="rId16"/>
    <p:sldId id="288" r:id="rId17"/>
    <p:sldId id="287" r:id="rId18"/>
    <p:sldId id="306" r:id="rId19"/>
    <p:sldId id="289" r:id="rId20"/>
    <p:sldId id="290" r:id="rId21"/>
    <p:sldId id="291" r:id="rId22"/>
    <p:sldId id="292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DA359-B749-4785-847A-5C5A3AAC34A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CB37-AC57-43CF-96D0-242B39D62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4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DDF8DE-FBB2-4D08-8BBF-13391F5149FC}" type="slidenum">
              <a:rPr lang="ru-RU"/>
              <a:pPr/>
              <a:t>5</a:t>
            </a:fld>
            <a:endParaRPr 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8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D6A927-C144-456F-B183-5ADFB608F8F3}" type="slidenum">
              <a:rPr lang="ru-RU"/>
              <a:pPr/>
              <a:t>15</a:t>
            </a:fld>
            <a:endParaRPr lang="ru-R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1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14A3D-E10F-4A50-9C0B-035D378BA2AD}" type="slidenum">
              <a:rPr lang="ru-RU"/>
              <a:pPr/>
              <a:t>16</a:t>
            </a:fld>
            <a:endParaRPr lang="ru-RU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7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F87644-F695-4CA9-8897-E90253C5BB70}" type="slidenum">
              <a:rPr lang="ru-RU"/>
              <a:pPr/>
              <a:t>17</a:t>
            </a:fld>
            <a:endParaRPr lang="ru-R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29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E15F86-A1D9-44F1-8671-986651B3F76B}" type="slidenum">
              <a:rPr lang="ru-RU"/>
              <a:pPr/>
              <a:t>19</a:t>
            </a:fld>
            <a:endParaRPr lang="ru-R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14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37B807-6E9A-4B8D-9896-F5E7AADCB53C}" type="slidenum">
              <a:rPr lang="ru-RU"/>
              <a:pPr/>
              <a:t>20</a:t>
            </a:fld>
            <a:endParaRPr lang="ru-RU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8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2D43A4-A6F0-4AF7-BE18-3651727293CA}" type="slidenum">
              <a:rPr lang="ru-RU"/>
              <a:pPr/>
              <a:t>21</a:t>
            </a:fld>
            <a:endParaRPr lang="ru-RU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4F3D88-FDF6-49DF-ABB1-674E821307DD}" type="slidenum">
              <a:rPr lang="ru-RU"/>
              <a:pPr/>
              <a:t>22</a:t>
            </a:fld>
            <a:endParaRPr lang="ru-RU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00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733D50-F9DB-4B3B-9C62-D6081FC4C00F}" type="slidenum">
              <a:rPr lang="ru-RU"/>
              <a:pPr/>
              <a:t>23</a:t>
            </a:fld>
            <a:endParaRPr lang="ru-RU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4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5E4EFC-73FA-46A5-97F8-77FD6C4C37D4}" type="slidenum">
              <a:rPr lang="ru-RU"/>
              <a:pPr/>
              <a:t>6</a:t>
            </a:fld>
            <a:endParaRPr 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4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B13913-5C4A-48A3-A567-CAF39D3684AB}" type="slidenum">
              <a:rPr lang="ru-RU"/>
              <a:pPr/>
              <a:t>7</a:t>
            </a:fld>
            <a:endParaRPr 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77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0AA1A-C75A-4739-9E53-9E0F407520DE}" type="slidenum">
              <a:rPr lang="ru-RU"/>
              <a:pPr/>
              <a:t>8</a:t>
            </a:fld>
            <a:endParaRPr 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8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1A4500-B3FF-4600-A6B7-C6A1C0711EC2}" type="slidenum">
              <a:rPr lang="ru-RU"/>
              <a:pPr/>
              <a:t>9</a:t>
            </a:fld>
            <a:endParaRPr 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8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7235-B550-40F6-A40C-1B3C0927E99D}" type="slidenum">
              <a:rPr lang="ru-RU"/>
              <a:pPr/>
              <a:t>10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7F9F8-B34C-4538-9B0D-73AAC2EE859F}" type="slidenum">
              <a:rPr lang="ru-RU"/>
              <a:pPr/>
              <a:t>11</a:t>
            </a:fld>
            <a:endParaRPr 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6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D0EBEA-B320-47E8-8A71-FDEB3E2FBE1B}" type="slidenum">
              <a:rPr lang="ru-RU"/>
              <a:pPr/>
              <a:t>12</a:t>
            </a:fld>
            <a:endParaRPr lang="ru-R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97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FAF37-3AD8-49D9-A400-E906D4ED9005}" type="slidenum">
              <a:rPr lang="ru-RU"/>
              <a:pPr/>
              <a:t>13</a:t>
            </a:fld>
            <a:endParaRPr lang="ru-R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86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A82FEF8-F5EE-4F4B-BEBA-0DBAA86FA514}"/>
              </a:ext>
            </a:extLst>
          </p:cNvPr>
          <p:cNvSpPr/>
          <p:nvPr/>
        </p:nvSpPr>
        <p:spPr>
          <a:xfrm>
            <a:off x="697832" y="639903"/>
            <a:ext cx="972151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chemeClr val="bg1"/>
                </a:solidFill>
              </a:rPr>
              <a:t>Муниципальное дошкольное образовательное бюджетное учреждение детский сад №74 муниципального образования городской округ город-курорт Сочи Краснодарского края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55A417-631B-424D-96CD-1691F1E3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5" y="2884039"/>
            <a:ext cx="3931902" cy="33149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21EE15D-3168-400B-8991-CD81484400EB}"/>
              </a:ext>
            </a:extLst>
          </p:cNvPr>
          <p:cNvSpPr/>
          <p:nvPr/>
        </p:nvSpPr>
        <p:spPr>
          <a:xfrm>
            <a:off x="1118531" y="1617089"/>
            <a:ext cx="9141204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оздоровительных методов и технологий организации НОД по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в практике ДОУ.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8B16292-F23F-4F40-9028-D7FF96585788}"/>
              </a:ext>
            </a:extLst>
          </p:cNvPr>
          <p:cNvSpPr/>
          <p:nvPr/>
        </p:nvSpPr>
        <p:spPr>
          <a:xfrm>
            <a:off x="7201101" y="5537291"/>
            <a:ext cx="367437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6" charset="0"/>
              </a:rPr>
              <a:t>Подготовила</a:t>
            </a: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2" charset="0"/>
              </a:rPr>
              <a:t>: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2" charset="0"/>
              </a:rPr>
              <a:t> 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6" charset="0"/>
              </a:rPr>
              <a:t>Воспитатель Архипова С.В.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7E5BC8-795A-4A2A-AE42-F11AAE569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290" y="3069235"/>
            <a:ext cx="2442891" cy="22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21574" y="1348706"/>
            <a:ext cx="8893175" cy="21590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338" y="1954634"/>
            <a:ext cx="11400639" cy="4634917"/>
          </a:xfrm>
          <a:ln/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Результатом образования детей являются новые знания, которые сразу можно использовать в практике  повседневных жизненных ситуаций. </a:t>
            </a:r>
          </a:p>
          <a:p>
            <a:pPr marL="0" indent="0" algn="just">
              <a:spcBef>
                <a:spcPts val="5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Главное заключается в том, чтобы все они были направлены на решение следующих задач: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детей, повышение функциональных и адаптационных возможностей организма, умственной и физической работоспособности;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развитие всех звеньев опорно-двигательного аппарата;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правильной осанки;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двигательных навыков, воспитание двигательных качеств;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способностей и эмоциональной сферы;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и потребности в систематических занятиях физическими упражнениями.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38026" y="795032"/>
            <a:ext cx="3889375" cy="2159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3835" y="2409417"/>
            <a:ext cx="11538866" cy="5905500"/>
          </a:xfrm>
          <a:ln/>
        </p:spPr>
        <p:txBody>
          <a:bodyPr>
            <a:normAutofit/>
          </a:bodyPr>
          <a:lstStyle/>
          <a:p>
            <a:pPr marL="0" indent="12700">
              <a:lnSpc>
                <a:spcPct val="70000"/>
              </a:lnSpc>
              <a:spcBef>
                <a:spcPts val="7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условиями считаются: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осознанного отношения к выполнению двигательных действий;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сенсорных систем при воспитании двигательной культуры;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в процессе освоения двигательных действий;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творчества и преобладание положительных эмоций на физкультурных занятиях;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детьми движений с установкой на легкость и красоту на занятиях;</a:t>
            </a:r>
          </a:p>
          <a:p>
            <a:pPr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каждого ребенка в процессе освоения двигательного опыта.</a:t>
            </a:r>
          </a:p>
          <a:p>
            <a:pPr marL="0" indent="12700">
              <a:lnSpc>
                <a:spcPct val="7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>
              <a:lnSpc>
                <a:spcPct val="7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воспитание двигательной культуры дошкольника должно быть одной из наиглавнейших задач каждого педагога не только в теории, но и в практической ежедневной работе с детьми.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87229" y="935533"/>
            <a:ext cx="9823509" cy="868100"/>
          </a:xfrm>
          <a:ln/>
        </p:spPr>
        <p:txBody>
          <a:bodyPr/>
          <a:lstStyle/>
          <a:p>
            <a:pPr algn="ctr">
              <a:lnSpc>
                <a:spcPct val="7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проведения НОД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4951" y="2164359"/>
            <a:ext cx="11350304" cy="4693641"/>
          </a:xfrm>
          <a:ln/>
        </p:spPr>
        <p:txBody>
          <a:bodyPr>
            <a:normAutofit/>
          </a:bodyPr>
          <a:lstStyle/>
          <a:p>
            <a:pPr marL="92075" indent="0">
              <a:lnSpc>
                <a:spcPct val="110000"/>
              </a:lnSpc>
              <a:spcBef>
                <a:spcPts val="500"/>
              </a:spcBef>
              <a:buClr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endParaRPr lang="ru-RU" dirty="0">
              <a:solidFill>
                <a:srgbClr val="3333CC"/>
              </a:solidFill>
              <a:latin typeface="Times New Roman" pitchFamily="16" charset="0"/>
            </a:endParaRPr>
          </a:p>
          <a:p>
            <a:pPr marL="92075" indent="0">
              <a:lnSpc>
                <a:spcPct val="110000"/>
              </a:lnSpc>
              <a:spcBef>
                <a:spcPts val="500"/>
              </a:spcBef>
              <a:buClr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b="1" dirty="0">
                <a:solidFill>
                  <a:srgbClr val="3333CC"/>
                </a:solidFill>
                <a:latin typeface="Times New Roman" pitchFamily="16" charset="0"/>
              </a:rPr>
              <a:t>С элементами </a:t>
            </a:r>
            <a:r>
              <a:rPr lang="ru-RU" b="1" dirty="0" err="1">
                <a:solidFill>
                  <a:srgbClr val="3333CC"/>
                </a:solidFill>
                <a:latin typeface="Times New Roman" pitchFamily="16" charset="0"/>
              </a:rPr>
              <a:t>психогимнастики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– это специальный вид (этюды, упражнения, игры), направленные на развитие и коррекцию познавательной и эмоционально-личностной сферы психики ребенка. Между телом и психикой человека, его сознанием существуют весьма сложные взаимосвязи. Учитывая это, физические упражнения можно использовать не только для физического совершенствования, но и для развития памяти, внимания, воли, воображения, развития творческих способностей. </a:t>
            </a:r>
          </a:p>
          <a:p>
            <a:pPr marL="92075" indent="0">
              <a:lnSpc>
                <a:spcPct val="120000"/>
              </a:lnSpc>
              <a:spcBef>
                <a:spcPts val="500"/>
              </a:spcBef>
              <a:buClr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endParaRPr lang="ru-RU" dirty="0">
              <a:solidFill>
                <a:srgbClr val="000000"/>
              </a:solidFill>
              <a:latin typeface="Times New Roman" pitchFamily="16" charset="0"/>
            </a:endParaRPr>
          </a:p>
          <a:p>
            <a:pPr marL="92075" indent="0">
              <a:lnSpc>
                <a:spcPct val="120000"/>
              </a:lnSpc>
              <a:spcBef>
                <a:spcPts val="500"/>
              </a:spcBef>
              <a:buClr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Также включены такие нетрадиционные методы, </a:t>
            </a:r>
            <a:r>
              <a:rPr lang="ru-RU" b="1" dirty="0">
                <a:solidFill>
                  <a:srgbClr val="CC0000"/>
                </a:solidFill>
                <a:latin typeface="Times New Roman" pitchFamily="16" charset="0"/>
              </a:rPr>
              <a:t>как вводная медитация, спонтанный танец, релаксация. </a:t>
            </a:r>
          </a:p>
          <a:p>
            <a:pPr marL="92075" indent="0">
              <a:lnSpc>
                <a:spcPct val="120000"/>
              </a:lnSpc>
              <a:spcBef>
                <a:spcPts val="500"/>
              </a:spcBef>
              <a:buClr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endParaRPr lang="ru-RU" dirty="0">
              <a:solidFill>
                <a:srgbClr val="000000"/>
              </a:solidFill>
              <a:latin typeface="Times New Roman" pitchFamily="16" charset="0"/>
            </a:endParaRPr>
          </a:p>
          <a:p>
            <a:pPr marL="92075" indent="0">
              <a:lnSpc>
                <a:spcPct val="120000"/>
              </a:lnSpc>
              <a:spcBef>
                <a:spcPts val="500"/>
              </a:spcBef>
              <a:buClrTx/>
              <a:buNone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Они помогают создать положительный эмоциональный настрой, устранить замкнутость, снять усталость. С их помощью у детей развиваются навыки концентрации, пластика, координация движений. </a:t>
            </a:r>
            <a:r>
              <a:rPr lang="ru-RU" b="1" dirty="0">
                <a:solidFill>
                  <a:srgbClr val="CC0000"/>
                </a:solidFill>
                <a:latin typeface="Times New Roman" pitchFamily="16" charset="0"/>
              </a:rPr>
              <a:t>Упражнения сопровождаются различными текстами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, помогающими детям лучше представить тот или иной образ, войти в него.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6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на подвижных играх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проведения на подвижных играх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целесообразно использовать для снятия напряжения после НОД с повышенной интеллектуальной нагрузкой, для закрепления движений в новых условиях, для обеспечения положительных эмоций.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такого может быть недолгой, т.к. подготовку организма к нагрузкам продолжит игра малой и средней подвижности.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основную часть могут быть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игры высокой подвижности, совершенствующие виды движений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должна обеспечить снижение нагрузки.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4F7AD7-4BF4-46FB-9319-F2578B7EB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1" r="17325"/>
          <a:stretch/>
        </p:blipFill>
        <p:spPr>
          <a:xfrm>
            <a:off x="167778" y="176168"/>
            <a:ext cx="5498629" cy="3909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02FADC-448F-4F0F-BE8C-1073AEA11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9" r="21638"/>
          <a:stretch/>
        </p:blipFill>
        <p:spPr>
          <a:xfrm>
            <a:off x="5746459" y="2458089"/>
            <a:ext cx="6370040" cy="41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02297" y="1352479"/>
            <a:ext cx="7791757" cy="441325"/>
          </a:xfrm>
          <a:ln/>
        </p:spPr>
        <p:txBody>
          <a:bodyPr/>
          <a:lstStyle/>
          <a:p>
            <a:pPr algn="ctr">
              <a:lnSpc>
                <a:spcPct val="7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solidFill>
                  <a:schemeClr val="bg1"/>
                </a:solidFill>
                <a:latin typeface="Times New Roman" pitchFamily="16" charset="0"/>
              </a:rPr>
              <a:t>НОД на свободное творчество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141" y="2507333"/>
            <a:ext cx="11391171" cy="3616630"/>
          </a:xfrm>
          <a:ln/>
        </p:spPr>
        <p:txBody>
          <a:bodyPr>
            <a:noAutofit/>
          </a:bodyPr>
          <a:lstStyle/>
          <a:p>
            <a:pPr>
              <a:buClr>
                <a:srgbClr val="3333C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творчество.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надо уметь не только проявить интерес, но и уметь в свободной двигательной деятельности использовать полученный двигательный опыт, т.е. все время находиться в творческом поиске;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серии «Забочусь о своем здоровье»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не менее 3–4 раз в месяц. На этих НОД дети учатся приемам расслабления, аутотренингу, самомассажу, разминке в постели.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8147" r="16989"/>
          <a:stretch/>
        </p:blipFill>
        <p:spPr>
          <a:xfrm>
            <a:off x="613612" y="132348"/>
            <a:ext cx="11225462" cy="66608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0294" y="881135"/>
            <a:ext cx="9243021" cy="972832"/>
          </a:xfrm>
          <a:ln/>
        </p:spPr>
        <p:txBody>
          <a:bodyPr/>
          <a:lstStyle/>
          <a:p>
            <a:pPr>
              <a:lnSpc>
                <a:spcPct val="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НОД, построенные на музыкально - ритмических  движениях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396" y="2063692"/>
            <a:ext cx="11274804" cy="4286616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НОД, построенная на музыкально - ритмических  движениях,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нравятся детям и успешно применяются для создания бодрого настроения у детей и обеспечения более тесной взаимосвязи в работе музыкального руководителя и воспитателя по физической культуре.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часть, как правило, состоит из разного вида ходьбы и бега под музыкальное сопровождение, выполнение танцевальных движений.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чаще проводятся в виде  ритмической гимнастики.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неё целесообразно предложить детям музыкальные игры и танцы, закончив их хороводом или медленными танцевальными движениями, чтобы снизить нагрузку.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b="28868"/>
          <a:stretch/>
        </p:blipFill>
        <p:spPr>
          <a:xfrm>
            <a:off x="201784" y="1702965"/>
            <a:ext cx="5258601" cy="493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1" b="29440"/>
          <a:stretch/>
        </p:blipFill>
        <p:spPr>
          <a:xfrm>
            <a:off x="6251495" y="137903"/>
            <a:ext cx="5425981" cy="5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8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7632" y="1399040"/>
            <a:ext cx="6578600" cy="3905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Хатха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йоги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840" y="2181138"/>
            <a:ext cx="11325138" cy="4487950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элементами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Хатха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йоги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составили комплексы физических упражнений с элементами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Хатха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-йоги.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проведения подбираются самые доступные йоговские позы. Проведение  такой НОД просто необходимо для полного гармоничного развития дошкольников, т.к. большинство упражнений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Хатха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-йоги естественны, физиологичны. Они копируют позы животных, птиц, определенные положения людей, предметы. Многие позы названы их именами.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Знакомые образы кошки, льва, рыбы, аиста, дерева и т.д. помогают детям лучше представить ту или иную позу, будят фантазию и воображение. Благодаря этому дети лучше запоминают упражнения и легче их осваивают.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610A91-A014-4BA8-8192-2D5DAA5B2646}"/>
              </a:ext>
            </a:extLst>
          </p:cNvPr>
          <p:cNvSpPr/>
          <p:nvPr/>
        </p:nvSpPr>
        <p:spPr>
          <a:xfrm>
            <a:off x="3212985" y="619833"/>
            <a:ext cx="5162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здоровья</a:t>
            </a:r>
            <a:endParaRPr lang="ru-RU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3F4650-6879-47D3-8E54-FFBD60A05711}"/>
              </a:ext>
            </a:extLst>
          </p:cNvPr>
          <p:cNvSpPr/>
          <p:nvPr/>
        </p:nvSpPr>
        <p:spPr>
          <a:xfrm>
            <a:off x="637564" y="1204608"/>
            <a:ext cx="11383858" cy="465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0838">
              <a:lnSpc>
                <a:spcPct val="90000"/>
              </a:lnSpc>
              <a:spcBef>
                <a:spcPts val="600"/>
              </a:spcBef>
              <a:buSzPct val="7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здоровье - основополагающее условие духовного и нравственного развития человека. </a:t>
            </a:r>
          </a:p>
          <a:p>
            <a:pPr indent="350838">
              <a:lnSpc>
                <a:spcPct val="80000"/>
              </a:lnSpc>
              <a:spcBef>
                <a:spcPts val="600"/>
              </a:spcBef>
              <a:buSzPct val="7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закладывается фундамент здоровья: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70000"/>
              </a:lnSpc>
              <a:spcBef>
                <a:spcPts val="6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созревание и совершенствование жизненных систем и функций организма, </a:t>
            </a:r>
          </a:p>
          <a:p>
            <a:pPr marL="457200" indent="-457200">
              <a:lnSpc>
                <a:spcPct val="70000"/>
              </a:lnSpc>
              <a:spcBef>
                <a:spcPts val="6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его адаптационные возможности, повышается его устойчивость к внешним воздействиям,</a:t>
            </a:r>
          </a:p>
          <a:p>
            <a:pPr marL="457200" indent="-457200">
              <a:lnSpc>
                <a:spcPct val="70000"/>
              </a:lnSpc>
              <a:spcBef>
                <a:spcPts val="6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осанка, </a:t>
            </a:r>
          </a:p>
          <a:p>
            <a:pPr marL="457200" indent="-457200">
              <a:lnSpc>
                <a:spcPct val="70000"/>
              </a:lnSpc>
              <a:spcBef>
                <a:spcPts val="6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приобретаются физические качества, привычки,</a:t>
            </a:r>
          </a:p>
          <a:p>
            <a:pPr marL="457200" indent="-457200">
              <a:lnSpc>
                <a:spcPct val="70000"/>
              </a:lnSpc>
              <a:spcBef>
                <a:spcPts val="6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вырабатываются волевые черты характера, без которых невозможен здоровый образ жизни. </a:t>
            </a:r>
          </a:p>
          <a:p>
            <a:pPr indent="350838">
              <a:lnSpc>
                <a:spcPct val="90000"/>
              </a:lnSpc>
              <a:spcBef>
                <a:spcPts val="600"/>
              </a:spcBef>
              <a:buSzPct val="7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охватывает те стороны жизни и воспитания, которые имеют решающее значение для нормального физического развития двигательной сферы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07787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49" y="147121"/>
            <a:ext cx="6006857" cy="3998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" y="2993275"/>
            <a:ext cx="5448650" cy="37161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9532" y="1254316"/>
            <a:ext cx="8208963" cy="333375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по карточкам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237" y="1996579"/>
            <a:ext cx="11333525" cy="4580229"/>
          </a:xfrm>
          <a:ln/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50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более дифференцированного подхода при обучении 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закреплении основных движений  в старшей и подготовительной группах могут быть использованы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вводной части и общеразвивающих упражнений каждый ребенок получает индивидуальную карточку, на которой в виде пиктограмм изображены основные движения, в которых нужно поупражняется данному ребенку, и указана последовательность выполнения движений.  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сигналу педагога дети упражняются в первом, изображенном на карточке виде движения, через 2 минуты переходят к следующему упражнению и т.д. виды основных движений и их количество зависит от уровня подготовленности детей и степени нагрузки, полученной в общеразвивающих упражнениях.  На индивидуальных карточках могут быть изображен предмет, с которым ребенку предлагается выполнить упражнения. 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позволяет  педагогу предлагать отдельным детям выполнять упражнения с палкой для профилактики нарушений осанки, с гантелями для развития силы: девочкам с лентами, мальчикам выбрать снаряд по желанию.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267C00-49BF-4E26-9279-7003B0191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6" r="8899"/>
          <a:stretch/>
        </p:blipFill>
        <p:spPr>
          <a:xfrm>
            <a:off x="276837" y="195428"/>
            <a:ext cx="5401562" cy="3233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9B9D87-ED8B-4DB6-8288-61B34C5B4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1" r="9656"/>
          <a:stretch/>
        </p:blipFill>
        <p:spPr>
          <a:xfrm>
            <a:off x="5696825" y="3565321"/>
            <a:ext cx="6299431" cy="32230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3079" y="1309605"/>
            <a:ext cx="8305800" cy="358775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8449" y="2255838"/>
            <a:ext cx="11526472" cy="5103812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Оздоровительный эффект, достигаемый при проведении нетрадиционных форм </a:t>
            </a: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НОД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, тесно связан с положительными эмоциями детей, благотворно влияющими на психику ребенка.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При выборе таких занятий воспитателю необходимо учитывать задачи, содержание, место и условия проведения,  физическую подготовленность детей, степень владения ими определенными видами движений, индивидуальные особенности и интерес детей.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А все разнообразие, в проведении альтернативных форм помогает педагогу развить в детях интерес к физической культуре, повысить двигательную активность детей и моторную плотность занятий.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545E0D-7E82-48B0-A6EF-9B8E1CE13CEB}"/>
              </a:ext>
            </a:extLst>
          </p:cNvPr>
          <p:cNvSpPr/>
          <p:nvPr/>
        </p:nvSpPr>
        <p:spPr>
          <a:xfrm>
            <a:off x="3188528" y="492745"/>
            <a:ext cx="5274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Направления работы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9DF198-984D-4C4D-9AEA-F572991BF2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2395" y="1200630"/>
            <a:ext cx="11048301" cy="516462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 algn="just">
              <a:lnSpc>
                <a:spcPct val="110000"/>
              </a:lnSpc>
              <a:spcBef>
                <a:spcPct val="0"/>
              </a:spcBef>
              <a:buClrTx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тесно связано со здоровьем: только здоровый  ребенок  может  правильно и  полноценно развиваться.</a:t>
            </a:r>
          </a:p>
          <a:p>
            <a:pPr indent="12700" algn="just">
              <a:lnSpc>
                <a:spcPct val="120000"/>
              </a:lnSpc>
              <a:spcBef>
                <a:spcPct val="0"/>
              </a:spcBef>
              <a:buClrTx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12700" algn="just">
              <a:lnSpc>
                <a:spcPct val="120000"/>
              </a:lnSpc>
              <a:spcBef>
                <a:spcPct val="0"/>
              </a:spcBef>
              <a:buClrTx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Здоровый ребёнок - это жизнерадостный, любознательный, устойчивый  к  неблагоприятным факторам внешней среды, выносливый, сильный. Воспитание и развитие такого ребенка является целью дошкольного учреждения и семьи.</a:t>
            </a:r>
          </a:p>
          <a:p>
            <a:pPr indent="12700" algn="just">
              <a:lnSpc>
                <a:spcPct val="120000"/>
              </a:lnSpc>
              <a:spcBef>
                <a:spcPct val="0"/>
              </a:spcBef>
              <a:buClrTx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20000"/>
              </a:lnSpc>
              <a:spcBef>
                <a:spcPct val="0"/>
              </a:spcBef>
              <a:buClrTx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обеспечить воспитание здорового ребенка, работа в нашем дошкольном учреждении ведется по следующим направлениям:</a:t>
            </a:r>
          </a:p>
          <a:p>
            <a:pPr marL="800100" lvl="1" indent="-342900" algn="l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физического развития,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заболеваемости детей;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физкультурно-оздоровительных задач совместно с медицинскими работниками;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80000"/>
              </a:lnSpc>
              <a:spcBef>
                <a:spcPct val="0"/>
              </a:spcBef>
              <a:buClr>
                <a:srgbClr val="000C0C"/>
              </a:buClr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 ребёнка  во взаимодействии образовательного учреждения и семьи.</a:t>
            </a:r>
          </a:p>
          <a:p>
            <a:pPr indent="11113">
              <a:lnSpc>
                <a:spcPct val="60000"/>
              </a:lnSpc>
              <a:spcBef>
                <a:spcPct val="0"/>
              </a:spcBef>
              <a:buClr>
                <a:srgbClr val="000C0C"/>
              </a:buCl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dirty="0">
              <a:solidFill>
                <a:srgbClr val="000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7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49497-0D6B-459D-8804-DE4BBC28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973668"/>
            <a:ext cx="9899009" cy="70696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 альтернативных (нетрадиционных) форм проведения НОД по физической культуре обеспечит повышение интереса к физкультуре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D1B97-DA9B-467E-B305-74127E4C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2402164"/>
            <a:ext cx="9376606" cy="3416300"/>
          </a:xfrm>
        </p:spPr>
        <p:txBody>
          <a:bodyPr anchor="ctr"/>
          <a:lstStyle/>
          <a:p>
            <a:pPr marL="458787" indent="-4572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800" dirty="0">
                <a:solidFill>
                  <a:srgbClr val="000C0C"/>
                </a:solidFill>
                <a:latin typeface="Times New Roman" pitchFamily="16" charset="0"/>
              </a:rPr>
              <a:t>Создать систему интересных форм организации НОД по физической культуре;</a:t>
            </a:r>
          </a:p>
          <a:p>
            <a:pPr marL="458787" indent="-4572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tabLst>
                <a:tab pos="661988" algn="l"/>
                <a:tab pos="1576388" algn="l"/>
                <a:tab pos="2490788" algn="l"/>
                <a:tab pos="3405188" algn="l"/>
                <a:tab pos="4319588" algn="l"/>
                <a:tab pos="5233988" algn="l"/>
                <a:tab pos="6148388" algn="l"/>
                <a:tab pos="7062788" algn="l"/>
                <a:tab pos="7977188" algn="l"/>
                <a:tab pos="8891588" algn="l"/>
                <a:tab pos="9805988" algn="l"/>
              </a:tabLst>
            </a:pPr>
            <a:r>
              <a:rPr lang="ru-RU" sz="2800" dirty="0">
                <a:solidFill>
                  <a:srgbClr val="000C0C"/>
                </a:solidFill>
                <a:latin typeface="Times New Roman" pitchFamily="16" charset="0"/>
              </a:rPr>
              <a:t>Продумать специально организованную методику НОД, включающую отбор форм проведения, содержания, методов и приемов;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65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47288" y="1045799"/>
            <a:ext cx="9805465" cy="47625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CC0000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888" y="2360540"/>
            <a:ext cx="11104752" cy="5300663"/>
          </a:xfrm>
          <a:ln/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b="1" dirty="0">
              <a:solidFill>
                <a:srgbClr val="3333CC"/>
              </a:solidFill>
              <a:latin typeface="Times New Roman" pitchFamily="16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>
                <a:solidFill>
                  <a:srgbClr val="3333CC"/>
                </a:solidFill>
                <a:latin typeface="Times New Roman" pitchFamily="16" charset="0"/>
              </a:rPr>
              <a:t>Альтернативная физкультура в детском возрасте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это часть системы физкультурно-оздоровительного комплекса. В процессе организации НОД по физической культуре, в основу которой положен игровой метод и широкое использование имитационных движений, у детей формируются навыки и умения, воля и сознания. Это помогает поддерживать дисциплину, создает положительный эмоциональный фон. 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b="1" dirty="0">
              <a:solidFill>
                <a:srgbClr val="3333CC"/>
              </a:solidFill>
              <a:latin typeface="Times New Roman" pitchFamily="16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>
                <a:solidFill>
                  <a:srgbClr val="3333CC"/>
                </a:solidFill>
                <a:latin typeface="Times New Roman" pitchFamily="16" charset="0"/>
              </a:rPr>
              <a:t>Если физическая культура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 это часть системы физкультурно-оздоровительного комплекса, однако постоянное использование только данной структуры зачастую «ведет к снижению интереса детей к занятиям и, как следствие, к снижению их результативности. Поэтому необходимо использовать нетрадиционные подходы к построению и содержанию НОД, позволяющие постоянно поддерживать интерес  детей, индивидуализировать подход к каждому ребенку, разумно распределять нагрузку, учитывая уровень двигательной активности и поло-ролевой принцип подбора движений.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50627" y="1090568"/>
            <a:ext cx="9630562" cy="771541"/>
          </a:xfrm>
          <a:ln/>
        </p:spPr>
        <p:txBody>
          <a:bodyPr/>
          <a:lstStyle/>
          <a:p>
            <a:pPr algn="ctr">
              <a:lnSpc>
                <a:spcPct val="7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двигательная деятельность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0450" y="2172748"/>
            <a:ext cx="11484529" cy="4450301"/>
          </a:xfrm>
          <a:ln/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b="1" dirty="0">
              <a:solidFill>
                <a:schemeClr val="tx2"/>
              </a:solidFill>
              <a:latin typeface="Times New Roman" pitchFamily="16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itchFamily="16" charset="0"/>
              </a:rPr>
              <a:t>Личностно ориентированная модель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отводит педагогу иную роль, заключающуюся в организации такой образовательной среды, которая обеспечит возможность реализации индивидуальных интересов, потребностей и способностей, то есть самостоятельной деятельности и эффективного накопления ребенком своего личного опыта. 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b="1" dirty="0">
              <a:solidFill>
                <a:schemeClr val="tx2"/>
              </a:solidFill>
              <a:latin typeface="Times New Roman" pitchFamily="16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b="1" dirty="0">
                <a:solidFill>
                  <a:schemeClr val="tx2"/>
                </a:solidFill>
                <a:latin typeface="Times New Roman" pitchFamily="16" charset="0"/>
              </a:rPr>
              <a:t>Активная двигательная деятельность</a:t>
            </a:r>
            <a:r>
              <a:rPr lang="ru-RU" sz="2000" dirty="0">
                <a:solidFill>
                  <a:schemeClr val="tx2"/>
                </a:solidFill>
                <a:latin typeface="Times New Roman" pitchFamily="16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помимо положительного воздействия на здоровье и физическое развитие обеспечивает психоэмоциональный комфорт ребенка, формирует навыки поведения в обществе. Организация НОД по воспитанию и формированию, сохранению и укреплению здоровья детей предусматривает активную практическую, самостоятельную и интеллектуальную деятельность детей и воспитателя.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53444" y="1229047"/>
            <a:ext cx="7885112" cy="531812"/>
          </a:xfrm>
          <a:ln/>
        </p:spPr>
        <p:txBody>
          <a:bodyPr/>
          <a:lstStyle/>
          <a:p>
            <a:pPr>
              <a:lnSpc>
                <a:spcPct val="6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Понятие «нетрадиционность»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346" y="2168831"/>
            <a:ext cx="11395409" cy="4679950"/>
          </a:xfrm>
          <a:ln/>
        </p:spPr>
        <p:txBody>
          <a:bodyPr>
            <a:normAutofit/>
          </a:bodyPr>
          <a:lstStyle/>
          <a:p>
            <a:pPr marL="0" indent="12700" algn="just">
              <a:lnSpc>
                <a:spcPct val="11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itchFamily="16" charset="0"/>
              </a:rPr>
              <a:t>Использование термина «нетрадиционный»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 это не значит, что супер оригинальный или супер инновационный подходы к их  содержанию. </a:t>
            </a:r>
          </a:p>
          <a:p>
            <a:pPr marL="0" indent="12700" algn="just">
              <a:lnSpc>
                <a:spcPct val="13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dirty="0">
              <a:solidFill>
                <a:schemeClr val="tx2"/>
              </a:solidFill>
              <a:latin typeface="Times New Roman" pitchFamily="16" charset="0"/>
            </a:endParaRPr>
          </a:p>
          <a:p>
            <a:pPr marL="0" indent="12700" algn="just">
              <a:lnSpc>
                <a:spcPct val="13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chemeClr val="tx2"/>
                </a:solidFill>
                <a:latin typeface="Times New Roman" pitchFamily="16" charset="0"/>
              </a:rPr>
              <a:t>Нетрадиционность</a:t>
            </a:r>
            <a:r>
              <a:rPr lang="ru-RU" dirty="0">
                <a:latin typeface="Times New Roman" pitchFamily="16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в данном случае предполагает отличие от классической структуры  за счет использования </a:t>
            </a:r>
            <a:r>
              <a:rPr lang="ru-RU" dirty="0">
                <a:solidFill>
                  <a:schemeClr val="tx2"/>
                </a:solidFill>
                <a:latin typeface="Times New Roman" pitchFamily="16" charset="0"/>
              </a:rPr>
              <a:t>новых способов организации детей, нестандартного оборудования, внесение некоторых изменений в традиционную форму построения НОД, оставив неизменным главное: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При организации и проведению  НОД  должны реализовываться задачи оздоровления, образования и развития ребенка;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Обучение основным движениям должно осуществляться по трём этапам: обучение, закрепление, совершенствование;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Содержание и методика проведения НОД должна способствовать достижению тренирующего эффекта, достаточной моторной плотности и развитию физических качеств.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47259" y="1006679"/>
            <a:ext cx="10008095" cy="838899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solidFill>
                  <a:schemeClr val="bg1"/>
                </a:solidFill>
                <a:latin typeface="Times New Roman" pitchFamily="16" charset="0"/>
              </a:rPr>
              <a:t>Характеристика альтернативных форм проведения НОД по  физической культуре в работе с детьми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394" y="2256638"/>
            <a:ext cx="11643918" cy="4093827"/>
          </a:xfrm>
          <a:ln/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800" b="1" dirty="0">
              <a:solidFill>
                <a:schemeClr val="tx2"/>
              </a:solidFill>
              <a:latin typeface="Times New Roman" pitchFamily="16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b="1" dirty="0">
                <a:solidFill>
                  <a:schemeClr val="tx2"/>
                </a:solidFill>
                <a:latin typeface="Times New Roman" pitchFamily="16" charset="0"/>
              </a:rPr>
              <a:t>Назначение НОД по физкультуре состоит в том, чтобы: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Удовлетворить естественную потребность в движении, запрограммировать ее определенную дозу;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Обеспечить развитее и тренировку всех и функций организма ребёнка через специально организованную, оптимальную для всех детей данного возраста и для каждого ребёнка в отдельности физическую нагрузку;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Дать  возможность  каждому   ребёнку демонстрировать свои двигательные умения сверстникам и учиться у них.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03016" y="1352405"/>
            <a:ext cx="7326210" cy="635786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4283" y="2332139"/>
            <a:ext cx="11560029" cy="4121050"/>
          </a:xfrm>
          <a:ln/>
        </p:spPr>
        <p:txBody>
          <a:bodyPr>
            <a:normAutofit fontScale="92500" lnSpcReduction="10000"/>
          </a:bodyPr>
          <a:lstStyle/>
          <a:p>
            <a:pPr marL="354013" indent="-165100">
              <a:lnSpc>
                <a:spcPct val="90000"/>
              </a:lnSpc>
              <a:spcBef>
                <a:spcPts val="700"/>
              </a:spcBef>
              <a:buClrTx/>
              <a:buNone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165100">
              <a:lnSpc>
                <a:spcPct val="90000"/>
              </a:lnSpc>
              <a:spcBef>
                <a:spcPts val="700"/>
              </a:spcBef>
              <a:buClrTx/>
              <a:buNone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Планируя работу, педагог должен помнить, что основная их цель:</a:t>
            </a:r>
          </a:p>
          <a:p>
            <a:pPr marL="187325" indent="0">
              <a:lnSpc>
                <a:spcPct val="90000"/>
              </a:lnSpc>
              <a:spcBef>
                <a:spcPts val="700"/>
              </a:spcBef>
              <a:buNone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indent="-4572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правильно и красиво двигаться, </a:t>
            </a:r>
          </a:p>
          <a:p>
            <a:pPr marL="644525" indent="-4572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их физические способности,</a:t>
            </a:r>
          </a:p>
          <a:p>
            <a:pPr marL="644525" indent="-4572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моральные качества, </a:t>
            </a:r>
          </a:p>
          <a:p>
            <a:pPr marL="644525" indent="-4572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освоить   элементы техники выполнения движений. </a:t>
            </a:r>
          </a:p>
          <a:p>
            <a:pPr marL="354013" indent="-165100" algn="ctr">
              <a:lnSpc>
                <a:spcPct val="90000"/>
              </a:lnSpc>
              <a:spcBef>
                <a:spcPts val="700"/>
              </a:spcBef>
              <a:buClrTx/>
              <a:buNone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165100" algn="ctr">
              <a:lnSpc>
                <a:spcPct val="90000"/>
              </a:lnSpc>
              <a:spcBef>
                <a:spcPts val="700"/>
              </a:spcBef>
              <a:buClrTx/>
              <a:buNone/>
              <a:tabLst>
                <a:tab pos="923925" algn="l"/>
                <a:tab pos="1838325" algn="l"/>
                <a:tab pos="2752725" algn="l"/>
                <a:tab pos="3667125" algn="l"/>
                <a:tab pos="4581525" algn="l"/>
                <a:tab pos="5495925" algn="l"/>
                <a:tab pos="6410325" algn="l"/>
                <a:tab pos="7324725" algn="l"/>
                <a:tab pos="8239125" algn="l"/>
                <a:tab pos="9153525" algn="l"/>
                <a:tab pos="10067925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это, а не погоня за нетрадиционностью, должно определять выбор вида занятия, формы его содержания и проведения.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96</TotalTime>
  <Words>1207</Words>
  <Application>Microsoft Office PowerPoint</Application>
  <PresentationFormat>Широкоэкранный</PresentationFormat>
  <Paragraphs>142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Совет директоров</vt:lpstr>
      <vt:lpstr>Презентация PowerPoint</vt:lpstr>
      <vt:lpstr>Презентация PowerPoint</vt:lpstr>
      <vt:lpstr>Презентация PowerPoint</vt:lpstr>
      <vt:lpstr>Использование   альтернативных (нетрадиционных) форм проведения НОД по физической культуре обеспечит повышение интереса к физкультуре, если: </vt:lpstr>
      <vt:lpstr>  Альтернативная физическая культура</vt:lpstr>
      <vt:lpstr>   Активная двигательная деятельность</vt:lpstr>
      <vt:lpstr>   Понятие «нетрадиционность»</vt:lpstr>
      <vt:lpstr>Характеристика альтернативных форм проведения НОД по  физической культуре в работе с детьми</vt:lpstr>
      <vt:lpstr>Цель</vt:lpstr>
      <vt:lpstr>      Задачи</vt:lpstr>
      <vt:lpstr>                                  Условия</vt:lpstr>
      <vt:lpstr>Варианты проведения НОД</vt:lpstr>
      <vt:lpstr>НОД на подвижных играх </vt:lpstr>
      <vt:lpstr>Презентация PowerPoint</vt:lpstr>
      <vt:lpstr>НОД на свободное творчество</vt:lpstr>
      <vt:lpstr>Презентация PowerPoint</vt:lpstr>
      <vt:lpstr>НОД, построенные на музыкально - ритмических  движениях </vt:lpstr>
      <vt:lpstr>Презентация PowerPoint</vt:lpstr>
      <vt:lpstr>Элементы Хатха – йоги </vt:lpstr>
      <vt:lpstr>Презентация PowerPoint</vt:lpstr>
      <vt:lpstr>НОД по карточкам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15</cp:revision>
  <dcterms:created xsi:type="dcterms:W3CDTF">2022-03-26T18:50:08Z</dcterms:created>
  <dcterms:modified xsi:type="dcterms:W3CDTF">2022-10-31T09:21:13Z</dcterms:modified>
</cp:coreProperties>
</file>